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3B374330-B396-4D9D-92BD-A677143A4A4A}">
          <p14:sldIdLst>
            <p14:sldId id="261"/>
          </p14:sldIdLst>
        </p14:section>
        <p14:section name="제목 없는 구역" id="{874B11EE-C1C5-49A8-933B-A00937CD7A9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0066"/>
    <a:srgbClr val="000000"/>
    <a:srgbClr val="5B5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25" autoAdjust="0"/>
    <p:restoredTop sz="94660"/>
  </p:normalViewPr>
  <p:slideViewPr>
    <p:cSldViewPr snapToGrid="0">
      <p:cViewPr>
        <p:scale>
          <a:sx n="33" d="100"/>
          <a:sy n="33" d="100"/>
        </p:scale>
        <p:origin x="4128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2022-06-17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F6988DC3-2868-4E38-A225-857DD975B17B}"/>
              </a:ext>
            </a:extLst>
          </p:cNvPr>
          <p:cNvGrpSpPr/>
          <p:nvPr/>
        </p:nvGrpSpPr>
        <p:grpSpPr>
          <a:xfrm>
            <a:off x="2" y="3494583"/>
            <a:ext cx="30275211" cy="37705552"/>
            <a:chOff x="0" y="3334872"/>
            <a:chExt cx="30275211" cy="37705552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DDF27ADC-E51D-498D-B95F-54418EEF6C67}"/>
                </a:ext>
              </a:extLst>
            </p:cNvPr>
            <p:cNvSpPr/>
            <p:nvPr/>
          </p:nvSpPr>
          <p:spPr>
            <a:xfrm>
              <a:off x="0" y="3334872"/>
              <a:ext cx="30275211" cy="37705552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8B9692B8-82B1-4505-A97F-ED5E163D1B57}"/>
                </a:ext>
              </a:extLst>
            </p:cNvPr>
            <p:cNvSpPr/>
            <p:nvPr/>
          </p:nvSpPr>
          <p:spPr>
            <a:xfrm>
              <a:off x="294968" y="8390422"/>
              <a:ext cx="29555767" cy="32256133"/>
            </a:xfrm>
            <a:prstGeom prst="roundRect">
              <a:avLst>
                <a:gd name="adj" fmla="val 160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7663671-E5AE-442D-895A-B56F31961225}"/>
              </a:ext>
            </a:extLst>
          </p:cNvPr>
          <p:cNvSpPr/>
          <p:nvPr/>
        </p:nvSpPr>
        <p:spPr>
          <a:xfrm>
            <a:off x="2915101" y="3746494"/>
            <a:ext cx="24445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9600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전방 상황 인지를 위한 얼굴 검출 가속기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40B9F-2245-4B43-8ACD-D39022C4F6E7}"/>
              </a:ext>
            </a:extLst>
          </p:cNvPr>
          <p:cNvSpPr txBox="1"/>
          <p:nvPr/>
        </p:nvSpPr>
        <p:spPr>
          <a:xfrm>
            <a:off x="11160130" y="6801212"/>
            <a:ext cx="7946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 err="1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현종길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 err="1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민경국</a:t>
            </a:r>
            <a:r>
              <a:rPr lang="en-US" altLang="ko-KR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, </a:t>
            </a:r>
            <a:r>
              <a:rPr lang="ko-KR" altLang="en-US" sz="6000" dirty="0">
                <a:solidFill>
                  <a:schemeClr val="bg1">
                    <a:lumMod val="75000"/>
                  </a:schemeClr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문병인</a:t>
            </a:r>
            <a:endParaRPr lang="ko-KR" altLang="en-US" sz="6000" dirty="0">
              <a:solidFill>
                <a:schemeClr val="bg1">
                  <a:lumMod val="75000"/>
                </a:schemeClr>
              </a:solidFill>
              <a:latin typeface="Adobe Fan Heiti Std B" panose="020B0700000000000000" pitchFamily="34" charset="-128"/>
              <a:ea typeface="HY견고딕" panose="02030600000101010101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EAE2FC6-356C-4A24-99FF-46E2B4B2A4A9}"/>
              </a:ext>
            </a:extLst>
          </p:cNvPr>
          <p:cNvSpPr/>
          <p:nvPr/>
        </p:nvSpPr>
        <p:spPr>
          <a:xfrm>
            <a:off x="9491162" y="5545489"/>
            <a:ext cx="11088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경북대학교 일반대학원 전자전기공학부</a:t>
            </a:r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6345B737-D146-44A0-B7F5-44ACCB015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163" y="41200135"/>
            <a:ext cx="3816897" cy="145065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675864F-D80F-4A70-8712-11C19B93E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77" y="41345125"/>
            <a:ext cx="4252966" cy="130566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50AEE616-3872-4C67-9019-2F9E15B58604}"/>
              </a:ext>
            </a:extLst>
          </p:cNvPr>
          <p:cNvSpPr/>
          <p:nvPr/>
        </p:nvSpPr>
        <p:spPr>
          <a:xfrm>
            <a:off x="919374" y="8755908"/>
            <a:ext cx="1632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서론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2262340-6B6B-4DC3-8BAB-FE744A1082FA}"/>
              </a:ext>
            </a:extLst>
          </p:cNvPr>
          <p:cNvSpPr/>
          <p:nvPr/>
        </p:nvSpPr>
        <p:spPr>
          <a:xfrm>
            <a:off x="1705496" y="9670620"/>
            <a:ext cx="26815013" cy="3843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최근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꾸준히 증가하고 있는 실종 아동 문제에 활용할 수 있는 신원확인 정보처리 가속기 개발이 요구되고 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신원확인 정보처리 가속기를 개발하기 위해 얼굴 영역만을 추출할 수 있는 얼굴 검출 가속기의 개발이 요구된다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카메라 센서를 통해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입력받은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영상에서 얼굴 영역만을 추출하기 위해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AdaBoost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학습 알고리즘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기반으로 한 얼굴 검출 가속기를 설계하였다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설계한 얼굴 검출 가속기는 이미지 피라미드 구조를 적용하여 하나의 영상에서 다양한 크기의 얼굴을 검출할 수 있으며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분류기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(Classifier)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반복적으로 재사용하기 때문에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저면적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저전력으로 동작이 가능하다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특히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얼굴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검출 가속기를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으로 개발할 경우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저전력 동작이 요구되는 다양한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엣지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디바이스에서의 활용도가 더 높아지게 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이에 본 연구진은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AdaBoost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기반 얼굴 검출 가속기를 설계하고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설계한 가속기를 삼성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28nm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공정을 통해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으로 개발하였다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07BB560-AF56-4FF9-90B2-FFE3C26F64D2}"/>
              </a:ext>
            </a:extLst>
          </p:cNvPr>
          <p:cNvSpPr/>
          <p:nvPr/>
        </p:nvSpPr>
        <p:spPr>
          <a:xfrm>
            <a:off x="919374" y="13638247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얼굴</a:t>
            </a:r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검출 가속기의 하드웨어 구조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3C6BAE6-3315-4ECC-B557-BC34385CE906}"/>
              </a:ext>
            </a:extLst>
          </p:cNvPr>
          <p:cNvSpPr/>
          <p:nvPr/>
        </p:nvSpPr>
        <p:spPr>
          <a:xfrm>
            <a:off x="2200788" y="15043185"/>
            <a:ext cx="259686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altLang="ko-KR" sz="4400" dirty="0">
              <a:latin typeface="+mn-ea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6142086-FF4A-4128-8574-755823DC161A}"/>
              </a:ext>
            </a:extLst>
          </p:cNvPr>
          <p:cNvSpPr/>
          <p:nvPr/>
        </p:nvSpPr>
        <p:spPr>
          <a:xfrm>
            <a:off x="919374" y="20167085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ASIC </a:t>
            </a:r>
            <a:r>
              <a:rPr lang="ko-KR" altLang="en-US" sz="4800" b="1" dirty="0">
                <a:latin typeface="+mj-ea"/>
              </a:rPr>
              <a:t>설계</a:t>
            </a:r>
            <a:r>
              <a:rPr lang="en-US" altLang="ko-KR" sz="4800" b="1" dirty="0">
                <a:latin typeface="+mj-ea"/>
              </a:rPr>
              <a:t> 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6723CFD1-31D2-47C8-A6EC-E47CE237B6FA}"/>
              </a:ext>
            </a:extLst>
          </p:cNvPr>
          <p:cNvSpPr/>
          <p:nvPr/>
        </p:nvSpPr>
        <p:spPr>
          <a:xfrm>
            <a:off x="919374" y="24823307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칩 동작 검증 환경</a:t>
            </a:r>
            <a:r>
              <a:rPr lang="en-US" altLang="ko-KR" sz="4800" b="1" dirty="0">
                <a:latin typeface="+mj-ea"/>
              </a:rPr>
              <a:t> 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763EF06-8064-4936-A076-9E79F4A6C4B6}"/>
              </a:ext>
            </a:extLst>
          </p:cNvPr>
          <p:cNvSpPr/>
          <p:nvPr/>
        </p:nvSpPr>
        <p:spPr>
          <a:xfrm>
            <a:off x="919374" y="30711184"/>
            <a:ext cx="1606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b="1" dirty="0">
                <a:latin typeface="+mj-ea"/>
              </a:rPr>
              <a:t> </a:t>
            </a:r>
            <a:r>
              <a:rPr lang="ko-KR" altLang="en-US" sz="4800" b="1" dirty="0">
                <a:latin typeface="+mj-ea"/>
              </a:rPr>
              <a:t>결론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1BF88C93-8BFD-4393-AAE3-B7389AD52F9E}"/>
              </a:ext>
            </a:extLst>
          </p:cNvPr>
          <p:cNvSpPr/>
          <p:nvPr/>
        </p:nvSpPr>
        <p:spPr>
          <a:xfrm>
            <a:off x="919374" y="34734752"/>
            <a:ext cx="1527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참고문헌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43DBF7A4-D5AE-477D-A716-228DB5BFE08F}"/>
              </a:ext>
            </a:extLst>
          </p:cNvPr>
          <p:cNvSpPr/>
          <p:nvPr/>
        </p:nvSpPr>
        <p:spPr>
          <a:xfrm>
            <a:off x="1705383" y="35564366"/>
            <a:ext cx="1499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 J. Kim, J. Hyun, and B. Moon, "Low-cost Hardware Architecture for Integral Image Generation using Word Length Reduction," Proc. Int. SoC Design Conf. (ISOCC), pp. 119-120, 2020. </a:t>
            </a: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CC0DBB29-F8F1-4699-869D-D02AE311A03C}"/>
              </a:ext>
            </a:extLst>
          </p:cNvPr>
          <p:cNvSpPr/>
          <p:nvPr/>
        </p:nvSpPr>
        <p:spPr>
          <a:xfrm>
            <a:off x="19190185" y="25403989"/>
            <a:ext cx="5547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1. ASIC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설계 사양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86290682-7095-412C-AA5A-8DC71A881936}"/>
              </a:ext>
            </a:extLst>
          </p:cNvPr>
          <p:cNvSpPr/>
          <p:nvPr/>
        </p:nvSpPr>
        <p:spPr>
          <a:xfrm>
            <a:off x="24885030" y="31891480"/>
            <a:ext cx="39419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 레이아웃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C6B59F4C-3B5E-4D26-9098-8DE9D6F36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342081"/>
              </p:ext>
            </p:extLst>
          </p:nvPr>
        </p:nvGraphicFramePr>
        <p:xfrm>
          <a:off x="17247775" y="26263673"/>
          <a:ext cx="6454182" cy="554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794578422"/>
                    </a:ext>
                  </a:extLst>
                </a:gridCol>
                <a:gridCol w="694182">
                  <a:extLst>
                    <a:ext uri="{9D8B030D-6E8A-4147-A177-3AD203B41FA5}">
                      <a16:colId xmlns:a16="http://schemas.microsoft.com/office/drawing/2014/main" val="1610785502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36545095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Phase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Task</a:t>
                      </a: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kern="100" dirty="0">
                          <a:effectLst/>
                        </a:rPr>
                        <a:t>Description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786725"/>
                  </a:ext>
                </a:extLst>
              </a:tr>
              <a:tr h="40132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800" kern="100" dirty="0">
                          <a:effectLst/>
                        </a:rPr>
                        <a:t>Front-end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RTL Design &amp; Function Simulation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15878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2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Synthesis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000022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3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Design Rule Check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217709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4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Formal Verification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199987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5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Pre-layout Static Timing Analysis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37178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6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Pre-layout Simulation with SDF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587422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800" kern="100" dirty="0">
                          <a:effectLst/>
                        </a:rPr>
                        <a:t>Back-end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7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Place &amp; Route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8949745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8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RC Extraction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99950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9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Post-layout Static Timing Analysis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0495051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10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Post-layout Simulation with SDF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23084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11</a:t>
                      </a:r>
                      <a:endParaRPr lang="ko-KR" altLang="en-US" sz="28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Static Power Analysis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92824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/>
                        <a:t>12</a:t>
                      </a:r>
                      <a:endParaRPr lang="ko-KR" altLang="en-US" sz="2800" dirty="0"/>
                    </a:p>
                  </a:txBody>
                  <a:tcPr marL="0" marR="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00" dirty="0">
                          <a:effectLst/>
                        </a:rPr>
                        <a:t>Physical Verification</a:t>
                      </a:r>
                      <a:endParaRPr lang="ko-KR" altLang="ko-KR" sz="28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033464"/>
                  </a:ext>
                </a:extLst>
              </a:tr>
            </a:tbl>
          </a:graphicData>
        </a:graphic>
      </p:graphicFrame>
      <p:sp>
        <p:nvSpPr>
          <p:cNvPr id="48" name="직사각형 47">
            <a:extLst>
              <a:ext uri="{FF2B5EF4-FFF2-40B4-BE49-F238E27FC236}">
                <a16:creationId xmlns:a16="http://schemas.microsoft.com/office/drawing/2014/main" id="{C9C99094-7271-4A6D-B04A-14F5CA477EF3}"/>
              </a:ext>
            </a:extLst>
          </p:cNvPr>
          <p:cNvSpPr/>
          <p:nvPr/>
        </p:nvSpPr>
        <p:spPr>
          <a:xfrm>
            <a:off x="17247775" y="31832048"/>
            <a:ext cx="6454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2. ASIC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 과정 및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Task</a:t>
            </a:r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24C92EE7-9255-4407-AB50-47A097E97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016516"/>
              </p:ext>
            </p:extLst>
          </p:nvPr>
        </p:nvGraphicFramePr>
        <p:xfrm>
          <a:off x="19282909" y="19434182"/>
          <a:ext cx="8077202" cy="5861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38601">
                  <a:extLst>
                    <a:ext uri="{9D8B030D-6E8A-4147-A177-3AD203B41FA5}">
                      <a16:colId xmlns:a16="http://schemas.microsoft.com/office/drawing/2014/main" val="3096225673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2793842759"/>
                    </a:ext>
                  </a:extLst>
                </a:gridCol>
              </a:tblGrid>
              <a:tr h="65734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Specifications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727445"/>
                  </a:ext>
                </a:extLst>
              </a:tr>
              <a:tr h="5258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Image resolution</a:t>
                      </a:r>
                      <a:endParaRPr lang="ko-KR" altLang="en-US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1920 ×1080</a:t>
                      </a:r>
                      <a:endParaRPr lang="ko-KR" altLang="ko-KR" sz="2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562590"/>
                  </a:ext>
                </a:extLst>
              </a:tr>
              <a:tr h="5313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ncy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148.5Mhz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37734518"/>
                  </a:ext>
                </a:extLst>
              </a:tr>
              <a:tr h="1555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Memory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34 SRAMs of 7680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×128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21 SRAMs of  640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×8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 ROMs of  256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×60</a:t>
                      </a:r>
                    </a:p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 ROMs of  256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×18</a:t>
                      </a:r>
                    </a:p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 ROMs of  256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×24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 ROMs of 256</a:t>
                      </a: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×27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5597571"/>
                  </a:ext>
                </a:extLst>
              </a:tr>
              <a:tr h="528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Gate count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822,424</a:t>
                      </a:r>
                      <a:endParaRPr lang="ko-KR" alt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8641488"/>
                  </a:ext>
                </a:extLst>
              </a:tr>
              <a:tr h="528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Power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altLang="ko-KR" sz="2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31.3mW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8070912"/>
                  </a:ext>
                </a:extLst>
              </a:tr>
              <a:tr h="528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Die size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mm × 4 mm</a:t>
                      </a:r>
                      <a:endParaRPr lang="ko-KR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7978695"/>
                  </a:ext>
                </a:extLst>
              </a:tr>
            </a:tbl>
          </a:graphicData>
        </a:graphic>
      </p:graphicFrame>
      <p:sp>
        <p:nvSpPr>
          <p:cNvPr id="59" name="직사각형 58">
            <a:extLst>
              <a:ext uri="{FF2B5EF4-FFF2-40B4-BE49-F238E27FC236}">
                <a16:creationId xmlns:a16="http://schemas.microsoft.com/office/drawing/2014/main" id="{41AEE386-02A9-4EF9-8C90-036666908EED}"/>
              </a:ext>
            </a:extLst>
          </p:cNvPr>
          <p:cNvSpPr/>
          <p:nvPr/>
        </p:nvSpPr>
        <p:spPr>
          <a:xfrm>
            <a:off x="919374" y="37341038"/>
            <a:ext cx="15273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dirty="0">
                <a:latin typeface="+mj-ea"/>
              </a:rPr>
              <a:t> 감사의 글</a:t>
            </a:r>
            <a:endParaRPr lang="en-US" altLang="ko-KR" sz="4800" b="1" dirty="0">
              <a:latin typeface="+mj-ea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A5B09E4-518A-4E3B-8B10-3C7FD49EC2BB}"/>
              </a:ext>
            </a:extLst>
          </p:cNvPr>
          <p:cNvSpPr/>
          <p:nvPr/>
        </p:nvSpPr>
        <p:spPr>
          <a:xfrm>
            <a:off x="1705383" y="38014460"/>
            <a:ext cx="14427192" cy="64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IDEC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MPW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EDA Tool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지원받아 수행하였습니다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232" name="직사각형 231">
            <a:extLst>
              <a:ext uri="{FF2B5EF4-FFF2-40B4-BE49-F238E27FC236}">
                <a16:creationId xmlns:a16="http://schemas.microsoft.com/office/drawing/2014/main" id="{D28D2E12-DE47-F513-7D20-F7C86E8B9F62}"/>
              </a:ext>
            </a:extLst>
          </p:cNvPr>
          <p:cNvSpPr/>
          <p:nvPr/>
        </p:nvSpPr>
        <p:spPr>
          <a:xfrm>
            <a:off x="1705383" y="38603817"/>
            <a:ext cx="15086899" cy="1922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연구는 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2020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년도 정부산업통상자원부의 재원으로 한국연구재단실종아동 등 신원확인을 위한 복합인지기술개발사업의 지원을 받아 수행된 연구임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(NRF-2018M3E3A1057248).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9D95C3A-AE52-A50F-638A-3AFB141DFE9D}"/>
              </a:ext>
            </a:extLst>
          </p:cNvPr>
          <p:cNvSpPr/>
          <p:nvPr/>
        </p:nvSpPr>
        <p:spPr>
          <a:xfrm>
            <a:off x="18177973" y="18667907"/>
            <a:ext cx="98911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얼굴 검출 가속기의 하드웨어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구조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80BB44C-A74B-46F3-B666-F8D63A60C20D}"/>
              </a:ext>
            </a:extLst>
          </p:cNvPr>
          <p:cNvSpPr/>
          <p:nvPr/>
        </p:nvSpPr>
        <p:spPr>
          <a:xfrm>
            <a:off x="1717317" y="14354258"/>
            <a:ext cx="15382973" cy="576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얼굴 검출 가속기의 하드웨어 구조는 그림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같이 입출력 인터페이스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프레임 버퍼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(Frame Buffer),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스케일러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(Scaler),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주소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생성기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(Address Generator),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라인 버퍼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(Line Buffer),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적분 영상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(Integral Image),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캐스케이드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분류기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(Cascade Classifier),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병합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(Merge)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모듈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등으로 구성된다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적분 영상 모듈은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word length reduction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기법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[1]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 적용되어 적분 영상이 차지하는 메모리 사용량을 절반으로 줄어들었다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캐스케이드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분류기 모듈은 병렬화 구조의 약분류기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(Weak Classifier)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반복적으로 사용하여 분류 연산을 빠르게 수행할 수 있도록 설계되었다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그리고 출력단에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BT.1120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추가하여 얼굴 검출 결과 출력 인터페이스의 호환성을 높였다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9ED8204F-2D2F-D9F3-860C-EC38D1853138}"/>
              </a:ext>
            </a:extLst>
          </p:cNvPr>
          <p:cNvSpPr/>
          <p:nvPr/>
        </p:nvSpPr>
        <p:spPr>
          <a:xfrm>
            <a:off x="1705382" y="31426312"/>
            <a:ext cx="15273821" cy="2602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en-US" altLang="ko-KR" sz="3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본 연구에서는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word length reduction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기법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병렬화된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weak classifier, BT.1120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인터페이스를 적용한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AdaBoost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기반 얼굴 검출 가속기를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기반으로 테스트 하였고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7fps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동작하는 것을 확인하였다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전용 칩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 보드를 제작 중에 있으며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제작 완료 후 칩 동작 검증 환경을 구성하여 테스트를 진행할 예정이다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52" name="Picture 5">
            <a:extLst>
              <a:ext uri="{FF2B5EF4-FFF2-40B4-BE49-F238E27FC236}">
                <a16:creationId xmlns:a16="http://schemas.microsoft.com/office/drawing/2014/main" id="{6320321C-6E16-3D90-D4C0-98AF0961B3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774"/>
          <a:stretch/>
        </p:blipFill>
        <p:spPr>
          <a:xfrm>
            <a:off x="17282028" y="14085366"/>
            <a:ext cx="12103696" cy="45948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D5D456A4-02E1-2BE8-FC71-B5E4F43DF5BA}"/>
              </a:ext>
            </a:extLst>
          </p:cNvPr>
          <p:cNvSpPr/>
          <p:nvPr/>
        </p:nvSpPr>
        <p:spPr>
          <a:xfrm>
            <a:off x="1705382" y="20863838"/>
            <a:ext cx="15281677" cy="388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en-US" altLang="ko-KR" sz="34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Verilog HDL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활용하여 앞서 기술된 하드웨어 구조를 설계하고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실환경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동작을 검증하였다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얼굴 검출 가속기의 설계 사양은 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1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Gate count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부분은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Design compiler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합성한 결과 이며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Power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부분은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Layout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이후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ICC2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리포트된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결과이다</a:t>
            </a:r>
            <a:r>
              <a:rPr lang="en-US" altLang="ko-KR" sz="3200">
                <a:latin typeface="굴림" panose="020B0600000101010101" pitchFamily="50" charset="-127"/>
                <a:ea typeface="굴림" panose="020B0600000101010101" pitchFamily="50" charset="-127"/>
              </a:rPr>
              <a:t>. ASIC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개발 과정은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를 통해 검증이 완료된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HDL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을 기반으로 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의 과정을 순차적으로 수행하였으며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최종적인 칩 레이아웃은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와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</p:txBody>
      </p:sp>
      <p:pic>
        <p:nvPicPr>
          <p:cNvPr id="56" name="Picture 3">
            <a:extLst>
              <a:ext uri="{FF2B5EF4-FFF2-40B4-BE49-F238E27FC236}">
                <a16:creationId xmlns:a16="http://schemas.microsoft.com/office/drawing/2014/main" id="{9409327D-F617-EF11-383B-2343F7CB8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9454" y="26251353"/>
            <a:ext cx="5673113" cy="56328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8" name="직사각형 87">
            <a:extLst>
              <a:ext uri="{FF2B5EF4-FFF2-40B4-BE49-F238E27FC236}">
                <a16:creationId xmlns:a16="http://schemas.microsoft.com/office/drawing/2014/main" id="{B700C4E1-24BC-4107-8E6D-30D0037C9C31}"/>
              </a:ext>
            </a:extLst>
          </p:cNvPr>
          <p:cNvSpPr/>
          <p:nvPr/>
        </p:nvSpPr>
        <p:spPr>
          <a:xfrm>
            <a:off x="1703374" y="25528236"/>
            <a:ext cx="15281676" cy="512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8000" algn="just">
              <a:lnSpc>
                <a:spcPct val="130000"/>
              </a:lnSpc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칩의 동작을 검증하기 위한 환경은 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과 같다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 보드에 칩을 마운트하고 해당 보드와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보드를 서로 연결한다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보드는 테스트용 입력 이미지를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테스트보드로 전송하고 칩에서 나온 결과 영상은 다시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받아 인터페이스 보드를 통해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PC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로 전송하며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최종적으로 결과 영상을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PC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에서 확인하여 동작 검증을 완료한다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indent="288000" algn="just">
              <a:lnSpc>
                <a:spcPct val="130000"/>
              </a:lnSpc>
            </a:pP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FPGA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보드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인터페이스 보드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, PC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는 기존의 연구실 기자재를 활용하여 구성하였다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테스트 보드의 경우 칩의 </a:t>
            </a:r>
            <a:r>
              <a:rPr lang="ko-KR" altLang="en-US" sz="3200" dirty="0" err="1">
                <a:latin typeface="굴림" panose="020B0600000101010101" pitchFamily="50" charset="-127"/>
                <a:ea typeface="굴림" panose="020B0600000101010101" pitchFamily="50" charset="-127"/>
              </a:rPr>
              <a:t>핀맵과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 데이터 신호의 무결성을 위해서 별도의 전용 보드를 제작하여 구성한다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1F45A38D-B395-4D4F-8854-13D7EE7BF690}"/>
              </a:ext>
            </a:extLst>
          </p:cNvPr>
          <p:cNvSpPr/>
          <p:nvPr/>
        </p:nvSpPr>
        <p:spPr>
          <a:xfrm>
            <a:off x="18745965" y="40089041"/>
            <a:ext cx="87551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그림 </a:t>
            </a:r>
            <a:r>
              <a:rPr lang="en-US" altLang="ko-KR" sz="3200" dirty="0"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</a:rPr>
              <a:t>칩 동작 검증 환경</a:t>
            </a:r>
            <a:endParaRPr lang="en-US" altLang="ko-KR" sz="32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0090E2BE-E6B5-4119-8F12-A1D9CE8B8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169" y="32901944"/>
            <a:ext cx="8225754" cy="718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4820</TotalTime>
  <Words>698</Words>
  <Application>Microsoft Office PowerPoint</Application>
  <PresentationFormat>사용자 지정</PresentationFormat>
  <Paragraphs>72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Adobe Fan Heiti Std B</vt:lpstr>
      <vt:lpstr>HY견고딕</vt:lpstr>
      <vt:lpstr>SimSun</vt:lpstr>
      <vt:lpstr>굴림</vt:lpstr>
      <vt:lpstr>맑은 고딕</vt:lpstr>
      <vt:lpstr>Arial</vt:lpstr>
      <vt:lpstr>Calibri</vt:lpstr>
      <vt:lpstr>Calibri Light</vt:lpstr>
      <vt:lpstr>Times New Roman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SoC_min</cp:lastModifiedBy>
  <cp:revision>86</cp:revision>
  <dcterms:created xsi:type="dcterms:W3CDTF">2018-03-08T06:02:33Z</dcterms:created>
  <dcterms:modified xsi:type="dcterms:W3CDTF">2022-06-17T12:29:58Z</dcterms:modified>
</cp:coreProperties>
</file>